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3" r:id="rId4"/>
    <p:sldId id="270" r:id="rId5"/>
    <p:sldId id="261" r:id="rId6"/>
    <p:sldId id="271" r:id="rId7"/>
    <p:sldId id="273" r:id="rId8"/>
    <p:sldId id="275" r:id="rId9"/>
    <p:sldId id="276" r:id="rId10"/>
    <p:sldId id="277" r:id="rId11"/>
    <p:sldId id="278" r:id="rId12"/>
    <p:sldId id="279" r:id="rId13"/>
    <p:sldId id="258" r:id="rId1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192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9A74F-9CFB-4386-836B-223E75D92129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B951-F315-42FE-B4AF-709E093BC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9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E1C07-FC35-408A-A568-996452DB165F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CE516-6DDA-44CE-B48B-F65193A2BF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Процесс ОСЕ-это партнерство 56 стран и организаций, находящихся в регионе ЕЭК ООН государств-членов, организаций системы Организации Объединенных Наций, представленных в этом регионе, других межправительственных организаций, региональных и субрегиональных экологических центров, неправительственных организаций и других основных групп.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-Начало процессу ОСЕ было положено 25 лет назад в Чехии в ходе первой конференции министров, ответственных за состояние окружающей среды (</a:t>
            </a:r>
            <a:r>
              <a:rPr lang="ru-RU" dirty="0" err="1" smtClean="0"/>
              <a:t>Добриш</a:t>
            </a:r>
            <a:r>
              <a:rPr lang="ru-RU" dirty="0" smtClean="0"/>
              <a:t>, 21-23 июня 1991 г.). 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Цель: </a:t>
            </a:r>
            <a:r>
              <a:rPr lang="ru-RU" dirty="0" smtClean="0"/>
              <a:t>гармонизация качества окружающей среды и экологической политики на континенте, обеспечение мира, стабильности и устойчивого развития (Люцерн, </a:t>
            </a:r>
            <a:r>
              <a:rPr lang="en-GB" dirty="0" smtClean="0"/>
              <a:t>1993</a:t>
            </a:r>
            <a:r>
              <a:rPr lang="ru-RU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Вопросы: </a:t>
            </a:r>
            <a:r>
              <a:rPr lang="ru-RU" dirty="0" smtClean="0"/>
              <a:t>обеспечение устойчивого развития, сохранение биологического разнообразия, продвижение интегрированного подхода к экологическому управлению и др. </a:t>
            </a:r>
          </a:p>
          <a:p>
            <a:endParaRPr lang="ru-RU" dirty="0" smtClean="0"/>
          </a:p>
          <a:p>
            <a:r>
              <a:rPr lang="ru-RU" dirty="0" smtClean="0"/>
              <a:t>В рамках этого партнерства обсуждаются такие вопросы, как обеспечение устойчивого развития, сохранение биологического разнообразия, гармонизация природоохранной политики и процессов, применение интегрированного подхода к внедрению мероприятий по защите окружающей среды во всех секторах общественной жизни, доступ общественности к экологической информации и др.  </a:t>
            </a:r>
          </a:p>
          <a:p>
            <a:endParaRPr lang="ru-RU" dirty="0" smtClean="0"/>
          </a:p>
          <a:p>
            <a:r>
              <a:rPr lang="ru-RU" b="1" dirty="0" smtClean="0"/>
              <a:t>Структура: </a:t>
            </a:r>
            <a:r>
              <a:rPr lang="ru-RU" i="1" dirty="0" smtClean="0"/>
              <a:t>ЕЭК ООН</a:t>
            </a:r>
            <a:r>
              <a:rPr lang="ru-RU" dirty="0" smtClean="0"/>
              <a:t>-Секретариат ОСЕ,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Комитет по Экологической Политике (КЭП)</a:t>
            </a:r>
            <a:r>
              <a:rPr lang="ru-RU" dirty="0" smtClean="0"/>
              <a:t> - орган, ответственный за подготовительный процесс </a:t>
            </a:r>
            <a:r>
              <a:rPr lang="ru-RU" i="1" dirty="0" smtClean="0"/>
              <a:t>Конференция Министров </a:t>
            </a:r>
            <a:r>
              <a:rPr lang="ru-RU" dirty="0" smtClean="0"/>
              <a:t>- платформа для обсуждения прогресса и последующих шагов</a:t>
            </a:r>
          </a:p>
          <a:p>
            <a:pPr>
              <a:buNone/>
            </a:pPr>
            <a:endParaRPr lang="ru-RU" dirty="0" smtClean="0"/>
          </a:p>
          <a:p>
            <a:r>
              <a:rPr lang="ru-RU" sz="1200" b="1" dirty="0" smtClean="0"/>
              <a:t>Итоговые документы</a:t>
            </a:r>
          </a:p>
          <a:p>
            <a:r>
              <a:rPr lang="ru-RU" sz="1200" b="0" dirty="0" smtClean="0"/>
              <a:t>Отражены в </a:t>
            </a:r>
            <a:r>
              <a:rPr lang="en-US" sz="1200" dirty="0" smtClean="0"/>
              <a:t>ECE/CEP/2015/8</a:t>
            </a:r>
            <a:r>
              <a:rPr lang="ru-RU" sz="1200" dirty="0" smtClean="0"/>
              <a:t> «Предлагаемые итоговые документы восьмой Конференции министров Окружающая среда для Европы», утвержденного на 21 Сессии КЭП ЕЭК ООН (27-30.10.2015)</a:t>
            </a:r>
          </a:p>
          <a:p>
            <a:r>
              <a:rPr lang="ru-RU" sz="1200" b="1" dirty="0" err="1" smtClean="0"/>
              <a:t>Центральноазиатская</a:t>
            </a:r>
            <a:r>
              <a:rPr lang="ru-RU" sz="1200" b="1" dirty="0" smtClean="0"/>
              <a:t> инициатива - </a:t>
            </a:r>
            <a:r>
              <a:rPr lang="ru-RU" sz="1200" dirty="0" smtClean="0"/>
              <a:t>Межгосударственная комиссия по устойчивому развитию (МКУР) </a:t>
            </a:r>
          </a:p>
          <a:p>
            <a:r>
              <a:rPr lang="ru-RU" sz="1200" b="1" dirty="0" smtClean="0"/>
              <a:t>Инициатива по спасению Аральского моря </a:t>
            </a:r>
            <a:r>
              <a:rPr lang="ru-RU" sz="1200" dirty="0" smtClean="0"/>
              <a:t>– Международный Фонд Спасения Арала (МФСА)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6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сошлись во мнении, что в рамках долгосрочного планирования необходимо также рассмотреть вопросы региональной экологической политики в контексте: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обеспечения химической безопасности;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ликвидации исторических загрязнений;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сохранения морского биоразнообразия и речных экосистем;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3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сошлись во мнении, что в рамках долгосрочного планирования необходимо также рассмотреть вопросы региональной экологической политики в контексте: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обеспечения химической безопасности;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ликвидации исторических загрязнений;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сохранения морского биоразнообразия и речных экосистем;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4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9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МФСА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Толипов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Шухрат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Толипович</a:t>
            </a:r>
            <a:r>
              <a:rPr lang="ru-RU" baseline="0" dirty="0" smtClean="0"/>
              <a:t>, </a:t>
            </a:r>
          </a:p>
          <a:p>
            <a:r>
              <a:rPr lang="ru-RU" baseline="0" dirty="0" smtClean="0"/>
              <a:t>МКУР – </a:t>
            </a:r>
            <a:r>
              <a:rPr lang="ru-RU" baseline="0" dirty="0" err="1" smtClean="0"/>
              <a:t>Дуриков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Мухаммет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Худайбердыевич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1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74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3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сошлись во мнении, что в рамках долгосрочного планирования необходимо также рассмотреть вопросы региональной экологической политики в контексте: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обеспечения химической безопасности;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ликвидации исторических загрязнений;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сохранения морского биоразнообразия и речных экосистем;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8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сошлись во мнении, что в рамках долгосрочного планирования необходимо также рассмотреть вопросы региональной экологической политики в контексте: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обеспечения химической безопасности;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ликвидации исторических загрязнений;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сохранения морского биоразнообразия и речных экосистем;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CE516-6DDA-44CE-B48B-F65193A2BF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4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79055"/>
            <a:ext cx="7772400" cy="197408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Подготовка стран Центральной Азии к Конференции Министров окружающей среды в Батуми: </a:t>
            </a:r>
            <a:r>
              <a:rPr lang="ru-RU" sz="3200" dirty="0" smtClean="0">
                <a:solidFill>
                  <a:schemeClr val="bg1"/>
                </a:solidFill>
              </a:rPr>
              <a:t>результаты </a:t>
            </a:r>
            <a:r>
              <a:rPr lang="ru-RU" sz="3200" dirty="0">
                <a:solidFill>
                  <a:schemeClr val="bg1"/>
                </a:solidFill>
              </a:rPr>
              <a:t>национальных </a:t>
            </a:r>
            <a:r>
              <a:rPr lang="ru-RU" sz="3200" dirty="0" smtClean="0">
                <a:solidFill>
                  <a:schemeClr val="bg1"/>
                </a:solidFill>
              </a:rPr>
              <a:t>консультаций</a:t>
            </a:r>
            <a:endParaRPr lang="ru-RU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929198"/>
            <a:ext cx="6400800" cy="76693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Людмила Киктенко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98317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отмечают </a:t>
            </a:r>
            <a:r>
              <a:rPr lang="ru-RU" sz="2400" b="1" dirty="0"/>
              <a:t>значительный прогресс </a:t>
            </a:r>
            <a:r>
              <a:rPr lang="ru-RU" sz="2400" dirty="0"/>
              <a:t>в разработке и реализации экологической политики, в том числе в выполнении обязательств по Конвенциям ЕЭК ООН, </a:t>
            </a:r>
            <a:r>
              <a:rPr lang="ru-RU" sz="2400" dirty="0" smtClean="0"/>
              <a:t>продвижении </a:t>
            </a:r>
            <a:r>
              <a:rPr lang="ru-RU" sz="2400" dirty="0"/>
              <a:t>зеленой экономики в контексте управления водными и земельными ресурсами, </a:t>
            </a:r>
            <a:r>
              <a:rPr lang="en-US" sz="2400" dirty="0" smtClean="0"/>
              <a:t>SEIS</a:t>
            </a:r>
            <a:r>
              <a:rPr lang="ru-RU" sz="2400" dirty="0" smtClean="0"/>
              <a:t>, </a:t>
            </a:r>
            <a:r>
              <a:rPr lang="ru-RU" sz="2400" dirty="0" err="1"/>
              <a:t>Астанинским</a:t>
            </a:r>
            <a:r>
              <a:rPr lang="ru-RU" sz="2400" dirty="0"/>
              <a:t> Действиям по воде и других решений Седьмой Конференции Министров «Окружающая среда для Европы (Астана, 2011);</a:t>
            </a:r>
          </a:p>
          <a:p>
            <a:pPr lvl="0"/>
            <a:r>
              <a:rPr lang="ru-RU" sz="2400" dirty="0"/>
              <a:t>обозначили </a:t>
            </a:r>
            <a:r>
              <a:rPr lang="ru-RU" sz="2400" dirty="0" smtClean="0"/>
              <a:t>факт</a:t>
            </a:r>
            <a:r>
              <a:rPr lang="ru-RU" sz="2400" dirty="0"/>
              <a:t>, что на уровне стран создан определенный институциональный потенциал, однако считается </a:t>
            </a:r>
            <a:r>
              <a:rPr lang="ru-RU" sz="2400" b="1" dirty="0"/>
              <a:t>целесообразным дальнейшее его усиление</a:t>
            </a:r>
            <a:r>
              <a:rPr lang="ru-RU" sz="2400" dirty="0"/>
              <a:t>, а также привлечение международной экспертизы по наилучшим практикам и методологиям для эффективной реализации экологической </a:t>
            </a:r>
            <a:r>
              <a:rPr lang="ru-RU" sz="2400" dirty="0" smtClean="0"/>
              <a:t>политики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Совпадающие мнения по ситуации в </a:t>
            </a:r>
            <a:r>
              <a:rPr lang="ru-RU" u="sng" dirty="0" smtClean="0"/>
              <a:t>национальных экологических политиках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6475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30197"/>
            <a:ext cx="9144000" cy="498317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высоко оценивают потенциал </a:t>
            </a:r>
            <a:r>
              <a:rPr lang="ru-RU" sz="2400" dirty="0" err="1" smtClean="0"/>
              <a:t>межсекторального</a:t>
            </a:r>
            <a:r>
              <a:rPr lang="ru-RU" sz="2400" dirty="0" smtClean="0"/>
              <a:t> взаимодействия и </a:t>
            </a:r>
            <a:r>
              <a:rPr lang="ru-RU" sz="2400" b="1" dirty="0" smtClean="0"/>
              <a:t>важность интеграции экологической политики </a:t>
            </a:r>
            <a:r>
              <a:rPr lang="ru-RU" sz="2400" dirty="0" smtClean="0"/>
              <a:t>и секторальную политику для достижения целей по </a:t>
            </a:r>
            <a:r>
              <a:rPr lang="ru-RU" sz="2400" dirty="0" err="1" smtClean="0"/>
              <a:t>экологизации</a:t>
            </a:r>
            <a:r>
              <a:rPr lang="ru-RU" sz="2400" dirty="0" smtClean="0"/>
              <a:t> экономики</a:t>
            </a:r>
          </a:p>
          <a:p>
            <a:pPr lvl="0"/>
            <a:r>
              <a:rPr lang="ru-RU" sz="2400" dirty="0" smtClean="0"/>
              <a:t>уделяют значительное внимание вопросу </a:t>
            </a:r>
            <a:r>
              <a:rPr lang="ru-RU" sz="2400" b="1" dirty="0" smtClean="0"/>
              <a:t>развития инноваций </a:t>
            </a:r>
            <a:r>
              <a:rPr lang="ru-RU" sz="2400" dirty="0" smtClean="0"/>
              <a:t>и переходу к автоматизации управленческих процессов, в том числе в мониторинге состояния окружающей среды</a:t>
            </a:r>
          </a:p>
          <a:p>
            <a:pPr lvl="0"/>
            <a:r>
              <a:rPr lang="ru-RU" sz="2400" dirty="0" smtClean="0"/>
              <a:t>отмечают важность продвижения </a:t>
            </a:r>
            <a:r>
              <a:rPr lang="ru-RU" sz="2400" b="1" dirty="0" err="1" smtClean="0"/>
              <a:t>экосистемного</a:t>
            </a:r>
            <a:r>
              <a:rPr lang="ru-RU" sz="2400" b="1" dirty="0" smtClean="0"/>
              <a:t> и интегрированного подхода </a:t>
            </a:r>
            <a:r>
              <a:rPr lang="ru-RU" sz="2400" dirty="0" smtClean="0"/>
              <a:t>в процессы управления природными ресурсами</a:t>
            </a:r>
          </a:p>
          <a:p>
            <a:pPr lvl="0"/>
            <a:r>
              <a:rPr lang="ru-RU" sz="2400" dirty="0" smtClean="0"/>
              <a:t>считают необходимым </a:t>
            </a:r>
            <a:r>
              <a:rPr lang="ru-RU" sz="2400" b="1" dirty="0" smtClean="0"/>
              <a:t>вовлечение организаций гражданского общества </a:t>
            </a:r>
            <a:r>
              <a:rPr lang="ru-RU" sz="2400" dirty="0" smtClean="0"/>
              <a:t>в процесс выработки экологической политики и ее реализации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252520" cy="1143000"/>
          </a:xfrm>
        </p:spPr>
        <p:txBody>
          <a:bodyPr>
            <a:noAutofit/>
          </a:bodyPr>
          <a:lstStyle/>
          <a:p>
            <a:r>
              <a:rPr lang="ru-RU" sz="3900" dirty="0" smtClean="0"/>
              <a:t>Совпадающие мнения по ситуации в </a:t>
            </a:r>
            <a:r>
              <a:rPr lang="ru-RU" sz="3900" u="sng" dirty="0" smtClean="0"/>
              <a:t>национальных экологических политиках, 2</a:t>
            </a:r>
            <a:endParaRPr lang="ru-RU" sz="3900" u="sng" dirty="0"/>
          </a:p>
        </p:txBody>
      </p:sp>
    </p:spTree>
    <p:extLst>
      <p:ext uri="{BB962C8B-B14F-4D97-AF65-F5344CB8AC3E}">
        <p14:creationId xmlns:p14="http://schemas.microsoft.com/office/powerpoint/2010/main" val="9321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91681"/>
            <a:ext cx="9144000" cy="512169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признают </a:t>
            </a:r>
            <a:r>
              <a:rPr lang="ru-RU" sz="2400" b="1" dirty="0"/>
              <a:t>высокий потенциал </a:t>
            </a:r>
            <a:r>
              <a:rPr lang="ru-RU" sz="2400" dirty="0"/>
              <a:t>сотрудничества с бизнес-структурами </a:t>
            </a:r>
            <a:r>
              <a:rPr lang="ru-RU" sz="2400" dirty="0" smtClean="0"/>
              <a:t>для снижения </a:t>
            </a:r>
            <a:r>
              <a:rPr lang="ru-RU" sz="2400" dirty="0"/>
              <a:t>нагрузки на окружающую среду, при этом, находят </a:t>
            </a:r>
            <a:r>
              <a:rPr lang="ru-RU" sz="2400" b="1" dirty="0"/>
              <a:t>недостаточной степень их вовлеченности </a:t>
            </a:r>
            <a:r>
              <a:rPr lang="ru-RU" sz="2400" dirty="0"/>
              <a:t>и </a:t>
            </a:r>
            <a:r>
              <a:rPr lang="ru-RU" sz="2400" dirty="0" smtClean="0"/>
              <a:t>информированности</a:t>
            </a:r>
            <a:endParaRPr lang="ru-RU" sz="2400" dirty="0"/>
          </a:p>
          <a:p>
            <a:pPr lvl="0"/>
            <a:r>
              <a:rPr lang="ru-RU" sz="2400" dirty="0"/>
              <a:t>для осуществления политики в области </a:t>
            </a:r>
            <a:r>
              <a:rPr lang="ru-RU" sz="2400" dirty="0" err="1"/>
              <a:t>экологизации</a:t>
            </a:r>
            <a:r>
              <a:rPr lang="ru-RU" sz="2400" dirty="0"/>
              <a:t> экономики и повышения качества воздуха </a:t>
            </a:r>
            <a:r>
              <a:rPr lang="ru-RU" sz="2400" dirty="0">
                <a:solidFill>
                  <a:srgbClr val="00B0F0"/>
                </a:solidFill>
              </a:rPr>
              <a:t>в период пост-Батуми</a:t>
            </a:r>
            <a:r>
              <a:rPr lang="ru-RU" sz="2400" dirty="0"/>
              <a:t>, участники отмечают важность:</a:t>
            </a:r>
          </a:p>
          <a:p>
            <a:pPr lvl="1"/>
            <a:r>
              <a:rPr lang="ru-RU" sz="2000" dirty="0"/>
              <a:t>привлечения инноваций и технологической поддержки;</a:t>
            </a:r>
          </a:p>
          <a:p>
            <a:pPr lvl="1"/>
            <a:r>
              <a:rPr lang="ru-RU" sz="2000" dirty="0"/>
              <a:t>обеспечения международной экспертизы;</a:t>
            </a:r>
          </a:p>
          <a:p>
            <a:pPr lvl="1"/>
            <a:r>
              <a:rPr lang="ru-RU" sz="2000" dirty="0"/>
              <a:t>привлечения финансирования;</a:t>
            </a:r>
          </a:p>
          <a:p>
            <a:pPr lvl="1"/>
            <a:r>
              <a:rPr lang="ru-RU" sz="2000" dirty="0"/>
              <a:t>повышения потенциала, как в технических вопросах, так и по вопросам образования, навыкам анализа и готовности к партнерству;</a:t>
            </a:r>
          </a:p>
          <a:p>
            <a:pPr lvl="1"/>
            <a:r>
              <a:rPr lang="ru-RU" sz="2000" dirty="0"/>
              <a:t>информационной и другой поддержки для эффективного исполнения обязательств по конвенциям.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252520" cy="1143000"/>
          </a:xfrm>
        </p:spPr>
        <p:txBody>
          <a:bodyPr>
            <a:noAutofit/>
          </a:bodyPr>
          <a:lstStyle/>
          <a:p>
            <a:r>
              <a:rPr lang="ru-RU" sz="3900" dirty="0" smtClean="0"/>
              <a:t>Совпадающие мнения по ситуации в </a:t>
            </a:r>
            <a:r>
              <a:rPr lang="ru-RU" sz="3900" u="sng" dirty="0" smtClean="0"/>
              <a:t>национальных экологических политиках, 3</a:t>
            </a:r>
            <a:endParaRPr lang="ru-RU" sz="3900" u="sng" dirty="0"/>
          </a:p>
        </p:txBody>
      </p:sp>
    </p:spTree>
    <p:extLst>
      <p:ext uri="{BB962C8B-B14F-4D97-AF65-F5344CB8AC3E}">
        <p14:creationId xmlns:p14="http://schemas.microsoft.com/office/powerpoint/2010/main" val="9349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4005064"/>
            <a:ext cx="4113644" cy="1487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dirty="0" smtClean="0"/>
              <a:t>Людмила Киктенко, </a:t>
            </a:r>
          </a:p>
          <a:p>
            <a:pPr marL="0" indent="0" algn="r">
              <a:buNone/>
            </a:pPr>
            <a:r>
              <a:rPr lang="ru-RU" sz="2000" dirty="0" smtClean="0"/>
              <a:t>Менеджер Программы </a:t>
            </a:r>
          </a:p>
          <a:p>
            <a:pPr marL="0" indent="0" algn="r">
              <a:buNone/>
            </a:pPr>
            <a:r>
              <a:rPr lang="ru-RU" sz="2000" dirty="0" smtClean="0"/>
              <a:t>Экологической политики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Восьмая Конференция Министров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83179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Даты и место проведения: </a:t>
            </a:r>
            <a:r>
              <a:rPr lang="ru-RU" sz="2700" dirty="0" smtClean="0"/>
              <a:t>8-10.06.2016, г. Батуми (Грузия)</a:t>
            </a:r>
          </a:p>
          <a:p>
            <a:r>
              <a:rPr lang="ru-RU" sz="2700" b="1" dirty="0" smtClean="0"/>
              <a:t>Тематические приоритеты: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B050"/>
                </a:solidFill>
              </a:rPr>
              <a:t>«Озеленение экономики в общеевропейском регионе»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rgbClr val="00B050"/>
                </a:solidFill>
              </a:rPr>
              <a:t>«Повышение качества воздуха для улучшения окружающей среды и здоровья человека» </a:t>
            </a:r>
          </a:p>
          <a:p>
            <a:pPr algn="just"/>
            <a:r>
              <a:rPr lang="ru-RU" sz="2700" b="1" dirty="0" smtClean="0"/>
              <a:t>Официальные итоговые документы: </a:t>
            </a:r>
          </a:p>
          <a:p>
            <a:pPr marL="0" indent="0" algn="just">
              <a:buNone/>
            </a:pPr>
            <a:r>
              <a:rPr lang="ru-RU" sz="2400" i="1" dirty="0" smtClean="0"/>
              <a:t>Декларация министров </a:t>
            </a:r>
            <a:r>
              <a:rPr lang="ru-RU" sz="2400" dirty="0" smtClean="0"/>
              <a:t>-отражает последующую деятельность и меры в регионе в связи с двумя основными темами Конференции</a:t>
            </a:r>
          </a:p>
          <a:p>
            <a:pPr marL="0" indent="0" algn="just">
              <a:buNone/>
            </a:pPr>
            <a:r>
              <a:rPr lang="ru-RU" sz="2400" dirty="0" smtClean="0"/>
              <a:t>Добровольные </a:t>
            </a:r>
            <a:r>
              <a:rPr lang="ru-RU" sz="2400" i="1" dirty="0" smtClean="0"/>
              <a:t>Общеевропейские стратегические рамки для </a:t>
            </a:r>
            <a:r>
              <a:rPr lang="ru-RU" sz="2400" i="1" dirty="0" err="1" smtClean="0"/>
              <a:t>экологизации</a:t>
            </a:r>
            <a:r>
              <a:rPr lang="ru-RU" sz="2400" i="1" dirty="0" smtClean="0"/>
              <a:t> экономики</a:t>
            </a:r>
          </a:p>
          <a:p>
            <a:pPr marL="0" indent="0" algn="just">
              <a:buNone/>
            </a:pPr>
            <a:r>
              <a:rPr lang="ru-RU" sz="2400" i="1" dirty="0" smtClean="0"/>
              <a:t>Инициативы Батуми по зеленой экономике и чистому воздуху</a:t>
            </a:r>
          </a:p>
          <a:p>
            <a:pPr algn="ctr">
              <a:buNone/>
            </a:pPr>
            <a:endParaRPr lang="ru-RU" sz="27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Инициатива РЭЦЦА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268931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Поддержать процесс подготовки участия ЦА на Конференции министров в Батуми</a:t>
            </a:r>
            <a:r>
              <a:rPr lang="en-US" sz="2400" dirty="0" smtClean="0"/>
              <a:t>: </a:t>
            </a:r>
            <a:endParaRPr lang="ru-RU" sz="2400" dirty="0" smtClean="0"/>
          </a:p>
          <a:p>
            <a:pPr lvl="1"/>
            <a:r>
              <a:rPr lang="ru-RU" sz="2000" dirty="0" smtClean="0"/>
              <a:t>Консультации с ключевыми национальными партнерами</a:t>
            </a:r>
          </a:p>
          <a:p>
            <a:pPr lvl="1"/>
            <a:r>
              <a:rPr lang="ru-RU" sz="2000" dirty="0" smtClean="0"/>
              <a:t>Консультации с ключевыми региональными </a:t>
            </a:r>
            <a:r>
              <a:rPr lang="ru-RU" sz="2000" dirty="0" err="1" smtClean="0"/>
              <a:t>стуктурами</a:t>
            </a:r>
            <a:endParaRPr lang="ru-RU" sz="2000" dirty="0" smtClean="0"/>
          </a:p>
          <a:p>
            <a:pPr lvl="1"/>
            <a:r>
              <a:rPr lang="ru-RU" sz="2000" dirty="0" smtClean="0"/>
              <a:t>Опрос экспертов через опросники</a:t>
            </a:r>
          </a:p>
          <a:p>
            <a:pPr lvl="1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Экспертный обзор прогресса и перспективы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 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процессе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ОСЕ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Скоординированный процесс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подготовки и вовлечение заинтересованных </a:t>
            </a:r>
            <a:r>
              <a:rPr lang="ru-RU" sz="2400" dirty="0" smtClean="0"/>
              <a:t>сторон: МФСА, МКУР, </a:t>
            </a:r>
            <a:r>
              <a:rPr lang="en-US" sz="2400" dirty="0" smtClean="0"/>
              <a:t>UNEP,</a:t>
            </a:r>
            <a:r>
              <a:rPr lang="ru-RU" sz="2400" dirty="0" smtClean="0"/>
              <a:t> </a:t>
            </a:r>
            <a:r>
              <a:rPr lang="en-US" sz="2400" dirty="0" smtClean="0"/>
              <a:t>UNECE, GIZ </a:t>
            </a:r>
            <a:endParaRPr lang="ru-RU" sz="2400" dirty="0" smtClean="0"/>
          </a:p>
          <a:p>
            <a:r>
              <a:rPr lang="ru-RU" sz="2400" b="1" dirty="0" smtClean="0"/>
              <a:t>Совместный </a:t>
            </a:r>
            <a:r>
              <a:rPr lang="ru-RU" sz="2400" b="1" dirty="0" smtClean="0"/>
              <a:t>сайд </a:t>
            </a:r>
            <a:r>
              <a:rPr lang="ru-RU" sz="2400" b="1" dirty="0" err="1" smtClean="0"/>
              <a:t>ивент</a:t>
            </a:r>
            <a:r>
              <a:rPr lang="ru-RU" sz="2400" b="1" dirty="0" smtClean="0"/>
              <a:t> </a:t>
            </a:r>
            <a:r>
              <a:rPr lang="ru-RU" sz="2400" dirty="0" smtClean="0"/>
              <a:t>“</a:t>
            </a:r>
            <a:r>
              <a:rPr lang="ru-RU" sz="2400" dirty="0" err="1" smtClean="0"/>
              <a:t>Экологизация</a:t>
            </a:r>
            <a:r>
              <a:rPr lang="ru-RU" sz="2400" dirty="0" smtClean="0"/>
              <a:t> экономики и Устойчивое Развитие в ЦА - </a:t>
            </a:r>
            <a:r>
              <a:rPr lang="ru-RU" sz="2400" dirty="0"/>
              <a:t>д</a:t>
            </a:r>
            <a:r>
              <a:rPr lang="ru-RU" sz="2400" dirty="0" smtClean="0"/>
              <a:t>остижения и </a:t>
            </a:r>
            <a:r>
              <a:rPr lang="ru-RU" sz="2400" dirty="0"/>
              <a:t>п</a:t>
            </a:r>
            <a:r>
              <a:rPr lang="ru-RU" sz="2400" dirty="0" smtClean="0"/>
              <a:t>редстоящие </a:t>
            </a:r>
            <a:r>
              <a:rPr lang="ru-RU" sz="2400" dirty="0"/>
              <a:t>ш</a:t>
            </a:r>
            <a:r>
              <a:rPr lang="ru-RU" sz="2400" dirty="0" smtClean="0"/>
              <a:t>аги”</a:t>
            </a:r>
          </a:p>
          <a:p>
            <a:r>
              <a:rPr lang="ru-RU" sz="2400" dirty="0" smtClean="0"/>
              <a:t>Выставка РЭЦЦА – </a:t>
            </a:r>
            <a:r>
              <a:rPr lang="ru-RU" sz="2400" b="1" dirty="0" smtClean="0"/>
              <a:t>площадка для всех партнеров</a:t>
            </a:r>
          </a:p>
          <a:p>
            <a:r>
              <a:rPr lang="ru-RU" sz="2400" b="1" dirty="0"/>
              <a:t>Выступление  </a:t>
            </a:r>
            <a:r>
              <a:rPr lang="ru-RU" sz="2400" dirty="0"/>
              <a:t>на пленарной сессии Конференции Министров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Итоговый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Прогресс и перспективы участия региона ЦА в процессе ОСЕ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/>
          <p:nvPr/>
        </p:nvPicPr>
        <p:blipFill rotWithShape="1">
          <a:blip r:embed="rId4" cstate="print"/>
          <a:srcRect t="29543" r="9294"/>
          <a:stretch/>
        </p:blipFill>
        <p:spPr bwMode="auto">
          <a:xfrm>
            <a:off x="107505" y="4077072"/>
            <a:ext cx="4320480" cy="223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3864" r="-1491" b="-9385"/>
          <a:stretch/>
        </p:blipFill>
        <p:spPr>
          <a:xfrm>
            <a:off x="4384579" y="1196751"/>
            <a:ext cx="4677832" cy="2250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0209" b="8368"/>
          <a:stretch/>
        </p:blipFill>
        <p:spPr>
          <a:xfrm>
            <a:off x="4499992" y="4077072"/>
            <a:ext cx="4619460" cy="22450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1" b="8388"/>
          <a:stretch/>
        </p:blipFill>
        <p:spPr>
          <a:xfrm>
            <a:off x="58637" y="1196751"/>
            <a:ext cx="3954789" cy="2016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5" y="577817"/>
            <a:ext cx="390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Национальные консультации в Астане, Казахстан, </a:t>
            </a:r>
            <a:r>
              <a:rPr lang="ru-RU" dirty="0"/>
              <a:t>12.04.2016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70535" y="528158"/>
            <a:ext cx="390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Национальные консультации в Бишкеке, Кыргызстан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3419905"/>
            <a:ext cx="390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Национальные консультации в Ашхабаде, Туркменистан, </a:t>
            </a:r>
            <a:r>
              <a:rPr lang="ru-RU" dirty="0"/>
              <a:t>09.03.2016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0032" y="3402895"/>
            <a:ext cx="390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Национальные консультации в Душанбе, Таджикистан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7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консультаций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86181"/>
            <a:ext cx="9144000" cy="498317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Ознакомление </a:t>
            </a:r>
            <a:r>
              <a:rPr lang="ru-RU" sz="2400" dirty="0"/>
              <a:t>с процессом ОСЕ, тематикой Восьмой Конференции Министров и официальными документами </a:t>
            </a:r>
            <a:r>
              <a:rPr lang="ru-RU" sz="2400" dirty="0" smtClean="0"/>
              <a:t>Конференции</a:t>
            </a:r>
            <a:endParaRPr lang="ru-RU" sz="2400" dirty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Дискуссия по национальным среднесрочным и долгосрочным </a:t>
            </a:r>
            <a:r>
              <a:rPr lang="ru-RU" sz="2400" dirty="0" smtClean="0"/>
              <a:t>приоритетам по тематикам конференции</a:t>
            </a:r>
            <a:endParaRPr lang="ru-RU" sz="2400" dirty="0"/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Координация планируемой деятельности </a:t>
            </a:r>
            <a:r>
              <a:rPr lang="ru-RU" sz="2400" dirty="0" smtClean="0"/>
              <a:t>на Батуми по выступлениям от стран и принятию добровольных обязательств, сайд-</a:t>
            </a:r>
            <a:r>
              <a:rPr lang="ru-RU" sz="2400" dirty="0" err="1" smtClean="0"/>
              <a:t>ивентам</a:t>
            </a:r>
            <a:r>
              <a:rPr lang="ru-RU" sz="2400" dirty="0" smtClean="0"/>
              <a:t>, выставкам и т.д.</a:t>
            </a:r>
            <a:endParaRPr lang="ru-RU" sz="2400" dirty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Общие рекомендации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8317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Все участники признают </a:t>
            </a:r>
            <a:r>
              <a:rPr lang="ru-RU" sz="2400" dirty="0"/>
              <a:t>важность процесса ОСЕ для сохранения ОС и УР в регионе и вносящего вклад в экологическую безопасность всего </a:t>
            </a:r>
            <a:r>
              <a:rPr lang="ru-RU" sz="2400" dirty="0" err="1"/>
              <a:t>суб</a:t>
            </a:r>
            <a:r>
              <a:rPr lang="ru-RU" sz="2400" dirty="0"/>
              <a:t>-региона, при </a:t>
            </a:r>
            <a:r>
              <a:rPr lang="ru-RU" sz="2400" dirty="0" smtClean="0"/>
              <a:t>этом отмечают </a:t>
            </a:r>
            <a:r>
              <a:rPr lang="ru-RU" sz="2400" dirty="0"/>
              <a:t>тот факт, что </a:t>
            </a:r>
            <a:r>
              <a:rPr lang="ru-RU" sz="2400" b="1" dirty="0"/>
              <a:t>страны формулируют экологическую политику вне зависимости от тематик процесса ОСЕ, </a:t>
            </a:r>
            <a:r>
              <a:rPr lang="ru-RU" sz="2400" dirty="0"/>
              <a:t>а в соответствии с национальными стратегическими </a:t>
            </a:r>
            <a:r>
              <a:rPr lang="ru-RU" sz="2400" dirty="0" smtClean="0"/>
              <a:t>приоритетами</a:t>
            </a:r>
            <a:endParaRPr lang="ru-RU" sz="2400" dirty="0"/>
          </a:p>
          <a:p>
            <a:pPr lvl="0"/>
            <a:r>
              <a:rPr lang="ru-RU" sz="2400" dirty="0"/>
              <a:t>отмечают важность и поддерживают  глобальные процессы УР, в частности по </a:t>
            </a:r>
            <a:r>
              <a:rPr lang="ru-RU" sz="2400" dirty="0" smtClean="0"/>
              <a:t>ЦУР</a:t>
            </a:r>
            <a:r>
              <a:rPr lang="ru-RU" sz="2400" dirty="0"/>
              <a:t>, </a:t>
            </a:r>
            <a:r>
              <a:rPr lang="ru-RU" sz="2400" dirty="0" smtClean="0"/>
              <a:t>изменению климата, </a:t>
            </a:r>
            <a:r>
              <a:rPr lang="ru-RU" sz="2400" dirty="0"/>
              <a:t>ОСЕ, а также по исполнению международных природоохранных соглашений, при этом </a:t>
            </a:r>
            <a:r>
              <a:rPr lang="ru-RU" sz="2400" b="1" dirty="0"/>
              <a:t>отмечают разрозненный характер и некоторую рассогласованность в их реализации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предлагают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усилить координацию действий стран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-региона </a:t>
            </a:r>
            <a:r>
              <a:rPr lang="ru-RU" sz="2400" dirty="0"/>
              <a:t>в целях продвижения интересов и повышения эффективности процесса ОСЕ в решении экологических проблем </a:t>
            </a:r>
            <a:r>
              <a:rPr lang="ru-RU" sz="2400" dirty="0" err="1"/>
              <a:t>суб</a:t>
            </a:r>
            <a:r>
              <a:rPr lang="ru-RU" sz="2400" dirty="0"/>
              <a:t>-региона и </a:t>
            </a:r>
            <a:r>
              <a:rPr lang="ru-RU" sz="2400" dirty="0" smtClean="0"/>
              <a:t>стран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44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14173"/>
            <a:ext cx="9144000" cy="498317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Участники высоко </a:t>
            </a:r>
            <a:r>
              <a:rPr lang="ru-RU" sz="2400" dirty="0"/>
              <a:t>оценивают роль субрегиональных соглашений и организаций в </a:t>
            </a:r>
            <a:r>
              <a:rPr lang="ru-RU" sz="2400" b="1" dirty="0"/>
              <a:t>поддержании стабильности</a:t>
            </a:r>
            <a:r>
              <a:rPr lang="ru-RU" sz="2400" dirty="0"/>
              <a:t>, несмотря на наличие все еще нерешенных проблем в сфере водных и земельных </a:t>
            </a:r>
            <a:r>
              <a:rPr lang="ru-RU" sz="2400" dirty="0" smtClean="0"/>
              <a:t>ресурсов</a:t>
            </a:r>
            <a:endParaRPr lang="ru-RU" sz="2400" dirty="0"/>
          </a:p>
          <a:p>
            <a:pPr lvl="0"/>
            <a:r>
              <a:rPr lang="ru-RU" sz="2400" dirty="0"/>
              <a:t>отмечают положительные результаты деятельности </a:t>
            </a:r>
            <a:r>
              <a:rPr lang="ru-RU" sz="2400" dirty="0" smtClean="0"/>
              <a:t>РЭЦЦА </a:t>
            </a:r>
            <a:r>
              <a:rPr lang="ru-RU" sz="2400" dirty="0"/>
              <a:t>и приветствуют </a:t>
            </a:r>
            <a:r>
              <a:rPr lang="ru-RU" sz="2400" dirty="0" smtClean="0"/>
              <a:t>его </a:t>
            </a:r>
            <a:r>
              <a:rPr lang="ru-RU" sz="2400" b="1" dirty="0" smtClean="0"/>
              <a:t>инициативу по активизации участия ЦА </a:t>
            </a:r>
            <a:r>
              <a:rPr lang="ru-RU" sz="2400" dirty="0" smtClean="0"/>
              <a:t>в процессе ОСЕ</a:t>
            </a:r>
            <a:endParaRPr lang="ru-RU" sz="2400" dirty="0"/>
          </a:p>
          <a:p>
            <a:pPr lvl="0"/>
            <a:r>
              <a:rPr lang="ru-RU" sz="2400" dirty="0"/>
              <a:t>понимают необходимость делать </a:t>
            </a:r>
            <a:r>
              <a:rPr lang="ru-RU" sz="2400" b="1" dirty="0"/>
              <a:t>упор на общие цели </a:t>
            </a:r>
            <a:r>
              <a:rPr lang="ru-RU" sz="2400" dirty="0"/>
              <a:t>и приоритеты </a:t>
            </a:r>
            <a:r>
              <a:rPr lang="ru-RU" sz="2400" dirty="0" err="1"/>
              <a:t>суб</a:t>
            </a:r>
            <a:r>
              <a:rPr lang="ru-RU" sz="2400" dirty="0"/>
              <a:t>-региона по отношению к окружающей среде и существующим процессам и партнерским </a:t>
            </a:r>
            <a:r>
              <a:rPr lang="ru-RU" sz="2400" dirty="0" smtClean="0"/>
              <a:t>инициативам</a:t>
            </a:r>
          </a:p>
          <a:p>
            <a:pPr lvl="0"/>
            <a:endParaRPr lang="ru-RU" sz="24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Совпадающие мнения </a:t>
            </a:r>
            <a:r>
              <a:rPr lang="ru-RU" dirty="0" smtClean="0"/>
              <a:t>по вопросу: </a:t>
            </a:r>
            <a:br>
              <a:rPr lang="ru-RU" dirty="0" smtClean="0"/>
            </a:br>
            <a:r>
              <a:rPr lang="ru-RU" u="sng" dirty="0" err="1" smtClean="0"/>
              <a:t>суб</a:t>
            </a:r>
            <a:r>
              <a:rPr lang="ru-RU" u="sng" dirty="0" smtClean="0"/>
              <a:t>-регионального сотрудничества, 1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409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14173"/>
            <a:ext cx="9144000" cy="4983179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уделяют </a:t>
            </a:r>
            <a:r>
              <a:rPr lang="ru-RU" sz="2400" dirty="0"/>
              <a:t>особое внимание вопросу управления водными </a:t>
            </a:r>
            <a:r>
              <a:rPr lang="ru-RU" sz="2400" dirty="0" smtClean="0"/>
              <a:t>ресурсами</a:t>
            </a:r>
            <a:r>
              <a:rPr lang="en-US" sz="2400" dirty="0" smtClean="0"/>
              <a:t> </a:t>
            </a:r>
            <a:r>
              <a:rPr lang="ru-RU" sz="2400" dirty="0" smtClean="0"/>
              <a:t>в Центральной Азии. Несмотря </a:t>
            </a:r>
            <a:r>
              <a:rPr lang="ru-RU" sz="2400" dirty="0"/>
              <a:t>на то, что в странах повсеместно внедряются </a:t>
            </a:r>
            <a:r>
              <a:rPr lang="ru-RU" sz="2400" dirty="0"/>
              <a:t>подходы </a:t>
            </a:r>
            <a:r>
              <a:rPr lang="ru-RU" sz="2400" dirty="0" smtClean="0"/>
              <a:t>ИУВР, </a:t>
            </a:r>
            <a:r>
              <a:rPr lang="ru-RU" sz="2400" b="1" dirty="0"/>
              <a:t>по-прежнему существуют многочисленные факторы нагрузки</a:t>
            </a:r>
            <a:r>
              <a:rPr lang="ru-RU" sz="2400" dirty="0"/>
              <a:t>;</a:t>
            </a:r>
          </a:p>
          <a:p>
            <a:pPr lvl="0"/>
            <a:r>
              <a:rPr lang="ru-RU" sz="2400" dirty="0"/>
              <a:t>признают </a:t>
            </a:r>
            <a:r>
              <a:rPr lang="ru-RU" sz="2400" b="1" dirty="0"/>
              <a:t>важность многостороннего и/или межрегионального сотрудничества </a:t>
            </a:r>
            <a:r>
              <a:rPr lang="ru-RU" sz="2400" dirty="0"/>
              <a:t>с целью обмена опытом, </a:t>
            </a:r>
            <a:r>
              <a:rPr lang="ru-RU" sz="2400" dirty="0" smtClean="0"/>
              <a:t>наилучшими практиками</a:t>
            </a:r>
            <a:r>
              <a:rPr lang="ru-RU" sz="2400" dirty="0"/>
              <a:t>, экспертизой и технологиями;</a:t>
            </a:r>
          </a:p>
          <a:p>
            <a:pPr lvl="0"/>
            <a:r>
              <a:rPr lang="ru-RU" sz="2400" dirty="0"/>
              <a:t>продвигают </a:t>
            </a:r>
            <a:r>
              <a:rPr lang="ru-RU" sz="2400" b="1" dirty="0">
                <a:solidFill>
                  <a:srgbClr val="00B0F0"/>
                </a:solidFill>
              </a:rPr>
              <a:t>важность</a:t>
            </a:r>
            <a:r>
              <a:rPr lang="ru-RU" sz="2400" b="1" dirty="0"/>
              <a:t> формирования постоянно действующей диалоговой площадки </a:t>
            </a:r>
            <a:r>
              <a:rPr lang="ru-RU" sz="2400" dirty="0"/>
              <a:t>для обсуждения хода реализации процесса ОСЕ в </a:t>
            </a:r>
            <a:r>
              <a:rPr lang="ru-RU" sz="2400" dirty="0" err="1"/>
              <a:t>суб</a:t>
            </a:r>
            <a:r>
              <a:rPr lang="ru-RU" sz="2400" dirty="0"/>
              <a:t>-регионе, выработки консенсуса по совместным целям, свободного обмена информацией, участия заинтересованных сторон в принятии решений, в том числе, посредством онлайн платформ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Совпадающие мнения по </a:t>
            </a:r>
            <a:r>
              <a:rPr lang="ru-RU" dirty="0" smtClean="0"/>
              <a:t>вопросу</a:t>
            </a:r>
            <a:br>
              <a:rPr lang="ru-RU" dirty="0" smtClean="0"/>
            </a:br>
            <a:r>
              <a:rPr lang="ru-RU" u="sng" dirty="0" err="1" smtClean="0"/>
              <a:t>суб</a:t>
            </a:r>
            <a:r>
              <a:rPr lang="ru-RU" u="sng" dirty="0" smtClean="0"/>
              <a:t>-регионального сотрудничества</a:t>
            </a:r>
            <a:r>
              <a:rPr lang="ru-RU" u="sng" dirty="0" smtClean="0"/>
              <a:t>, 2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0856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30197"/>
            <a:ext cx="9144000" cy="4983179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приоритеты региональной </a:t>
            </a:r>
            <a:r>
              <a:rPr lang="ru-RU" sz="2400" b="1" dirty="0"/>
              <a:t>экологической </a:t>
            </a:r>
            <a:r>
              <a:rPr lang="ru-RU" sz="2400" b="1" dirty="0" smtClean="0"/>
              <a:t>политики</a:t>
            </a:r>
            <a:r>
              <a:rPr lang="ru-RU" sz="2400" dirty="0" smtClean="0"/>
              <a:t> </a:t>
            </a:r>
            <a:r>
              <a:rPr lang="ru-RU" sz="2400" dirty="0" smtClean="0"/>
              <a:t>в Центральной </a:t>
            </a:r>
            <a:r>
              <a:rPr lang="ru-RU" sz="2400" dirty="0" smtClean="0"/>
              <a:t>Азии:</a:t>
            </a:r>
            <a:endParaRPr lang="ru-RU" sz="2400" dirty="0"/>
          </a:p>
          <a:p>
            <a:pPr lvl="1"/>
            <a:r>
              <a:rPr lang="ru-RU" sz="2200" dirty="0"/>
              <a:t>интегрированное управление водными ресурсами, в </a:t>
            </a:r>
            <a:r>
              <a:rPr lang="ru-RU" sz="2200" dirty="0" err="1"/>
              <a:t>т.ч</a:t>
            </a:r>
            <a:r>
              <a:rPr lang="ru-RU" sz="2200" dirty="0"/>
              <a:t>. восстановление водной </a:t>
            </a:r>
            <a:r>
              <a:rPr lang="ru-RU" sz="2200" dirty="0" smtClean="0"/>
              <a:t>инфраструктуры</a:t>
            </a:r>
            <a:endParaRPr lang="ru-RU" sz="2200" dirty="0"/>
          </a:p>
          <a:p>
            <a:pPr lvl="1"/>
            <a:r>
              <a:rPr lang="ru-RU" sz="2200" dirty="0"/>
              <a:t>сохранение экосистем региона и </a:t>
            </a:r>
            <a:r>
              <a:rPr lang="ru-RU" sz="2200" dirty="0" smtClean="0"/>
              <a:t>биоразнообразия</a:t>
            </a:r>
            <a:endParaRPr lang="ru-RU" sz="2200" dirty="0"/>
          </a:p>
          <a:p>
            <a:pPr lvl="1"/>
            <a:r>
              <a:rPr lang="ru-RU" sz="2200" dirty="0"/>
              <a:t>адаптация к изменению климата и снижение </a:t>
            </a:r>
            <a:r>
              <a:rPr lang="ru-RU" sz="2200" dirty="0" smtClean="0"/>
              <a:t>уязвимости</a:t>
            </a:r>
            <a:endParaRPr lang="ru-RU" sz="2200" dirty="0"/>
          </a:p>
          <a:p>
            <a:pPr lvl="1"/>
            <a:r>
              <a:rPr lang="ru-RU" sz="2200" dirty="0"/>
              <a:t>восстановление деградированных </a:t>
            </a:r>
            <a:r>
              <a:rPr lang="ru-RU" sz="2200" dirty="0" smtClean="0"/>
              <a:t>земель</a:t>
            </a:r>
            <a:endParaRPr lang="ru-RU" sz="2200" dirty="0"/>
          </a:p>
          <a:p>
            <a:pPr lvl="1"/>
            <a:r>
              <a:rPr lang="ru-RU" sz="2200" dirty="0"/>
              <a:t>управление твердыми бытовыми </a:t>
            </a:r>
            <a:r>
              <a:rPr lang="ru-RU" sz="2200" dirty="0" smtClean="0"/>
              <a:t>отходами</a:t>
            </a:r>
            <a:endParaRPr lang="ru-RU" sz="2200" dirty="0"/>
          </a:p>
          <a:p>
            <a:pPr lvl="1"/>
            <a:r>
              <a:rPr lang="ru-RU" sz="2200" dirty="0"/>
              <a:t>развитие возобновляемой энергетики и повышение </a:t>
            </a:r>
            <a:r>
              <a:rPr lang="ru-RU" sz="2200" dirty="0" err="1"/>
              <a:t>энергоэффективности</a:t>
            </a:r>
            <a:r>
              <a:rPr lang="ru-RU" sz="2200" dirty="0"/>
              <a:t>;</a:t>
            </a:r>
          </a:p>
          <a:p>
            <a:pPr lvl="1"/>
            <a:r>
              <a:rPr lang="ru-RU" sz="2200" dirty="0"/>
              <a:t>загрязнение атмосферного </a:t>
            </a:r>
            <a:r>
              <a:rPr lang="ru-RU" sz="2200" dirty="0" smtClean="0"/>
              <a:t>воздуха</a:t>
            </a:r>
            <a:r>
              <a:rPr lang="ru-RU" sz="2200" dirty="0"/>
              <a:t> </a:t>
            </a:r>
            <a:r>
              <a:rPr lang="ru-RU" sz="2200" dirty="0" smtClean="0"/>
              <a:t>и </a:t>
            </a:r>
            <a:r>
              <a:rPr lang="ru-RU" sz="2200" dirty="0" smtClean="0"/>
              <a:t>минимизация </a:t>
            </a:r>
            <a:r>
              <a:rPr lang="ru-RU" sz="2200" dirty="0"/>
              <a:t>ущерба для здоровья </a:t>
            </a:r>
            <a:r>
              <a:rPr lang="ru-RU" sz="2200" dirty="0" smtClean="0"/>
              <a:t>населения</a:t>
            </a:r>
            <a:endParaRPr lang="ru-RU" sz="2200" dirty="0"/>
          </a:p>
          <a:p>
            <a:pPr algn="ctr">
              <a:buNone/>
            </a:pPr>
            <a:endParaRPr lang="ru-RU" sz="24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Совпадающие мнения по </a:t>
            </a:r>
            <a:r>
              <a:rPr lang="ru-RU" u="sng" dirty="0" smtClean="0"/>
              <a:t>приоритетам региональной экологической политики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5342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19995</TotalTime>
  <Words>1274</Words>
  <Application>Microsoft Office PowerPoint</Application>
  <PresentationFormat>Экран (4:3)</PresentationFormat>
  <Paragraphs>119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Подготовка стран Центральной Азии к Конференции Министров окружающей среды в Батуми: результаты национальных консультаций</vt:lpstr>
      <vt:lpstr>Восьмая Конференция Министров</vt:lpstr>
      <vt:lpstr>Инициатива РЭЦЦА</vt:lpstr>
      <vt:lpstr>Презентация PowerPoint</vt:lpstr>
      <vt:lpstr>Содержание консультаций</vt:lpstr>
      <vt:lpstr>Общие рекомендации</vt:lpstr>
      <vt:lpstr>Совпадающие мнения по вопросу:  суб-регионального сотрудничества, 1</vt:lpstr>
      <vt:lpstr>Совпадающие мнения по вопросу суб-регионального сотрудничества, 2</vt:lpstr>
      <vt:lpstr>Совпадающие мнения по приоритетам региональной экологической политики</vt:lpstr>
      <vt:lpstr>Совпадающие мнения по ситуации в национальных экологических политиках</vt:lpstr>
      <vt:lpstr>Совпадающие мнения по ситуации в национальных экологических политиках, 2</vt:lpstr>
      <vt:lpstr>Совпадающие мнения по ситуации в национальных экологических политиках, 3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Ludmilla Kiktenko</cp:lastModifiedBy>
  <cp:revision>95</cp:revision>
  <cp:lastPrinted>2016-03-10T02:52:12Z</cp:lastPrinted>
  <dcterms:created xsi:type="dcterms:W3CDTF">2016-02-05T10:31:41Z</dcterms:created>
  <dcterms:modified xsi:type="dcterms:W3CDTF">2016-05-24T03:12:57Z</dcterms:modified>
</cp:coreProperties>
</file>